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2" r:id="rId19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FA0870-5BDD-1C85-C4C9-16A1EB514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0240467-2FE1-74E8-2EA5-5C0A0CC6E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E0EA6CE-688D-2449-85F1-55B6CF19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1413597-0E6A-570E-D090-758F6980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FE3C60D9-5C2D-440B-962D-459E75A8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2771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6D0D23-DB84-1E81-45D9-55B7431F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755435C8-86B0-230F-CC0B-1174D28F3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97BD2BB-4B02-4BA0-0B87-D181A248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9379996-C3CC-833E-0294-F068D8E0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DAFE0F5B-505B-148C-7E56-EBE7A268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87607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B80C98F7-1600-83D0-5BB3-583782664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0EAF73D8-D59A-F0E9-9133-C7442734D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47DE640-4586-67CC-9128-FEC8F222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3E76F9E-68CE-3721-671D-73CB44A7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66C57A9-ACF2-10A2-362D-BF558CB8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83177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FE61B2-E4FB-A11B-2B5C-01D5754F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A0135B3-537A-B766-E2B9-C6E4A443D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4C3A59F-17AB-C971-01B4-34816D945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0E9D24B-9C92-5B85-8601-7C621FFD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02DA256-94BD-9CBE-C70D-281F8E1E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9532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C83584-1C26-3E80-EA8A-17E8D5E1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799A4BC-7C4F-900A-2C0B-E621FAE9A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E07D64BE-B3FE-3E98-3635-6DF1CDEB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585FCFC-6DFB-14EF-FCFC-7E060F86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AE3481C-0F96-D9EA-1A9C-230CE03E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665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F6BB49-17F7-E06B-4A78-D72A2E32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42E896B-8DD1-944F-2243-055303076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99AD48F0-0A18-2291-84FF-4466465B7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98F3704C-0CF9-0CF6-75AE-5102314E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C2D23F08-1369-3553-A580-23EC0586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67701DA-66D2-BA39-F754-192600253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5975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2B61B3-1FEF-9347-68DA-675EF04D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258F8BA-63D7-85B0-11F1-236DB3DF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9212CFE7-7577-FA05-AD47-55201BE06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28EC20E-5BBD-7BD1-89CC-22ACAA0AE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036E99BB-AC93-B87A-D196-8FD0BC2EE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A8CD658E-F9FD-26A2-FF24-8AF73D03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8AE48F3F-2954-EDE6-E631-A6473937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0D9ED831-FA0B-A2D8-9510-6FDCD7B4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925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9987EC-5E00-01AB-C06D-CFD06A7C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ED95CE43-6CBD-8E8C-7757-ACB177C5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5BA8FCA0-D91E-3436-FF19-9597C65E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6357B39-A2F2-E5EC-6307-C3BA63C1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403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85FABEF5-2B72-D71E-B10F-C8B7A6E10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A8F825C0-872F-4262-B2A7-F5848C6E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9B9472AA-71E3-BDA1-4FBE-3D83E267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2878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C9D842-0C44-B89B-5703-536582D5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9510E01-5057-EB7B-36A0-6C28B2C1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363DD5A-E1B3-BB6C-82A1-6BFFE1AD6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80DECC4-3267-6CBB-58CA-C5BAE52B7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6301A603-2ED5-EFF3-284B-E8454E73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162E17C9-B4EA-3201-064E-F9B399DF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96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90CA9E-8756-FDFD-3670-D45ED4E8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6FF9E138-A47B-98A9-1384-C356C8D34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C3B6415-C9E6-798D-54B2-6B095E5D8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78843763-2857-8B83-7FBF-63960CB7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3FDD434-FACD-35F7-1AB7-71506174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F0813068-628B-661E-4A21-D50FA5A1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76927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EBF99D29-532B-B66A-D134-B8EFF711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5DF1832-4B47-CBE9-7C6A-F14D496D2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6291850-1FD2-1A5D-9939-CDDEBFD32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58059-97A9-4A65-82C5-D29D86D1CE6F}" type="datetimeFigureOut">
              <a:rPr lang="sk-SK" smtClean="0"/>
              <a:t>12. 5. 2025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1A5AC94-5C91-AF9C-35E5-A9FAC64B8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9AA79FD-8564-D35F-C490-AEF6419A3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7E761-FF19-47E9-AE91-15A196BE8A5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4270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1259A8-5528-39DE-E394-7FD79C86FD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Projeckt</a:t>
            </a:r>
            <a:r>
              <a:rPr lang="sk-SK" dirty="0"/>
              <a:t>-N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96D7E8B-A724-8A31-83F9-316E63A905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Filip Marc Kareš</a:t>
            </a:r>
          </a:p>
          <a:p>
            <a:r>
              <a:rPr lang="sk-SK" dirty="0"/>
              <a:t>Aplikačný softvér</a:t>
            </a:r>
          </a:p>
        </p:txBody>
      </p:sp>
    </p:spTree>
    <p:extLst>
      <p:ext uri="{BB962C8B-B14F-4D97-AF65-F5344CB8AC3E}">
        <p14:creationId xmlns:p14="http://schemas.microsoft.com/office/powerpoint/2010/main" val="628267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CFBA40-EA8C-1D5F-4D13-B7EA5225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Art Design </a:t>
            </a:r>
            <a:r>
              <a:rPr lang="sk-SK" dirty="0" err="1"/>
              <a:t>Document</a:t>
            </a:r>
            <a:r>
              <a:rPr lang="sk-SK" dirty="0"/>
              <a:t> (ADD)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C56307E-3229-068C-4543-D67540747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Čo je popisuje</a:t>
            </a:r>
          </a:p>
          <a:p>
            <a:pPr lvl="1"/>
            <a:r>
              <a:rPr lang="sk-SK" dirty="0"/>
              <a:t>Prostredie (</a:t>
            </a:r>
            <a:r>
              <a:rPr lang="sk-SK" dirty="0" err="1"/>
              <a:t>Environment</a:t>
            </a:r>
            <a:r>
              <a:rPr lang="sk-SK" dirty="0"/>
              <a:t> Art)</a:t>
            </a:r>
          </a:p>
          <a:p>
            <a:pPr lvl="1"/>
            <a:r>
              <a:rPr lang="sk-SK" dirty="0"/>
              <a:t>Postavy (</a:t>
            </a:r>
            <a:r>
              <a:rPr lang="sk-SK" dirty="0" err="1"/>
              <a:t>Character</a:t>
            </a:r>
            <a:r>
              <a:rPr lang="sk-SK" dirty="0"/>
              <a:t> Art)</a:t>
            </a:r>
          </a:p>
          <a:p>
            <a:pPr lvl="1"/>
            <a:r>
              <a:rPr lang="sk-SK" dirty="0"/>
              <a:t>Technická realizácia art dizajnu</a:t>
            </a:r>
          </a:p>
          <a:p>
            <a:pPr marL="457200" lvl="1" indent="0">
              <a:buNone/>
            </a:pP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484EC5A-A188-5F86-4BD2-C191E525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0" y="1221170"/>
            <a:ext cx="4669536" cy="3055232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E95AA461-C403-07C8-0926-F03AF2612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968" y="4276402"/>
            <a:ext cx="2426208" cy="2426208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DEDAB1A3-2D2E-993C-15E1-0A11BC21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256" y="4276402"/>
            <a:ext cx="6169152" cy="25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1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7F1BF5-30A7-6196-205E-81F47469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Technólógie</a:t>
            </a:r>
            <a:r>
              <a:rPr lang="sk-SK" dirty="0"/>
              <a:t> na vývoj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D40FE52-891A-B8A5-0FCE-3B61AF516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5280" cy="466725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sk-SK" dirty="0" err="1"/>
              <a:t>Github</a:t>
            </a:r>
            <a:endParaRPr lang="sk-SK" dirty="0"/>
          </a:p>
          <a:p>
            <a:r>
              <a:rPr lang="sk-SK" dirty="0" err="1"/>
              <a:t>Github</a:t>
            </a:r>
            <a:r>
              <a:rPr lang="sk-SK" dirty="0"/>
              <a:t> je použitý ako zálohovanie hry</a:t>
            </a:r>
          </a:p>
          <a:p>
            <a:r>
              <a:rPr lang="sk-SK" dirty="0"/>
              <a:t>Repozitár názov</a:t>
            </a:r>
          </a:p>
          <a:p>
            <a:r>
              <a:rPr lang="sk-SK" dirty="0"/>
              <a:t>Repozitár popis</a:t>
            </a:r>
          </a:p>
          <a:p>
            <a:r>
              <a:rPr lang="sk-SK" dirty="0"/>
              <a:t>Repozitár bezpečnosť</a:t>
            </a:r>
          </a:p>
          <a:p>
            <a:r>
              <a:rPr lang="sk-SK" dirty="0"/>
              <a:t>README</a:t>
            </a:r>
          </a:p>
          <a:p>
            <a:r>
              <a:rPr lang="sk-SK" dirty="0"/>
              <a:t>.</a:t>
            </a:r>
            <a:r>
              <a:rPr lang="sk-SK" dirty="0" err="1"/>
              <a:t>gitignore</a:t>
            </a:r>
            <a:endParaRPr lang="sk-SK" dirty="0"/>
          </a:p>
          <a:p>
            <a:r>
              <a:rPr lang="sk-SK" dirty="0" err="1"/>
              <a:t>License</a:t>
            </a:r>
            <a:endParaRPr lang="sk-SK" dirty="0"/>
          </a:p>
          <a:p>
            <a:r>
              <a:rPr lang="sk-SK" dirty="0"/>
              <a:t>Licencia definuje</a:t>
            </a:r>
          </a:p>
        </p:txBody>
      </p:sp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65DDBD3B-F98F-5CDB-E862-736DA6EBACC0}"/>
              </a:ext>
            </a:extLst>
          </p:cNvPr>
          <p:cNvSpPr txBox="1">
            <a:spLocks/>
          </p:cNvSpPr>
          <p:nvPr/>
        </p:nvSpPr>
        <p:spPr>
          <a:xfrm>
            <a:off x="6096000" y="1711897"/>
            <a:ext cx="52578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sk-SK" dirty="0" err="1"/>
              <a:t>Sourcetree</a:t>
            </a:r>
            <a:endParaRPr lang="sk-SK" dirty="0"/>
          </a:p>
          <a:p>
            <a:r>
              <a:rPr lang="sk-SK" dirty="0"/>
              <a:t>Čo je </a:t>
            </a:r>
            <a:r>
              <a:rPr lang="sk-SK" dirty="0" err="1"/>
              <a:t>Sourcetree</a:t>
            </a:r>
            <a:endParaRPr lang="sk-SK" dirty="0"/>
          </a:p>
          <a:p>
            <a:r>
              <a:rPr lang="sk-SK" dirty="0"/>
              <a:t>Prečo používať </a:t>
            </a:r>
            <a:r>
              <a:rPr lang="sk-SK" dirty="0" err="1"/>
              <a:t>Sourcetree</a:t>
            </a:r>
            <a:endParaRPr lang="sk-SK" dirty="0"/>
          </a:p>
          <a:p>
            <a:r>
              <a:rPr lang="sk-SK" dirty="0"/>
              <a:t>Hlavné funkcie </a:t>
            </a:r>
            <a:r>
              <a:rPr lang="sk-SK" dirty="0" err="1"/>
              <a:t>Sourcetree</a:t>
            </a:r>
            <a:endParaRPr lang="sk-SK" dirty="0"/>
          </a:p>
          <a:p>
            <a:r>
              <a:rPr lang="sk-SK" dirty="0"/>
              <a:t>Ako používať </a:t>
            </a:r>
            <a:r>
              <a:rPr lang="sk-SK" dirty="0" err="1"/>
              <a:t>Sourcetree</a:t>
            </a:r>
            <a:r>
              <a:rPr lang="sk-SK" dirty="0"/>
              <a:t> – Základný pracovný postup</a:t>
            </a:r>
          </a:p>
          <a:p>
            <a:r>
              <a:rPr lang="sk-SK" dirty="0"/>
              <a:t>Výhody(Bezplatné použitie, Vizualizácia histórie a vetiev)</a:t>
            </a:r>
          </a:p>
          <a:p>
            <a:r>
              <a:rPr lang="sk-SK" dirty="0"/>
              <a:t>Nevýhody(Môže byť pomalé pri veľkých repozitároch, Pre pokročilých používateľov terminál ponúka viac flexibility)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54033C-911B-0856-45A1-03CC0D66D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53" y="1270350"/>
            <a:ext cx="975614" cy="9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, sourcetree icon - Free download on Iconfinder">
            <a:extLst>
              <a:ext uri="{FF2B5EF4-FFF2-40B4-BE49-F238E27FC236}">
                <a16:creationId xmlns:a16="http://schemas.microsoft.com/office/drawing/2014/main" id="{01796CEB-5FA5-A1FC-1EE8-4C94F0AE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72" y="1376205"/>
            <a:ext cx="671384" cy="6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27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52ADD4-A057-B16C-5A87-631467B8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Herné mechaniky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04F42CE-DDB2-60FE-CBC9-7CC8BECE9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Pohyb Hráča</a:t>
            </a:r>
          </a:p>
          <a:p>
            <a:r>
              <a:rPr lang="sk-SK" dirty="0"/>
              <a:t>Lezenie po stenách</a:t>
            </a:r>
          </a:p>
          <a:p>
            <a:r>
              <a:rPr lang="sk-SK" dirty="0"/>
              <a:t>Tlačenie objektov</a:t>
            </a:r>
          </a:p>
          <a:p>
            <a:r>
              <a:rPr lang="sk-SK" dirty="0"/>
              <a:t>Zlepšenia a návrhy na optimalizáciu</a:t>
            </a:r>
          </a:p>
          <a:p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099A4BC-DEBD-5AEE-45D1-A5661473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34" y="1508291"/>
            <a:ext cx="5237666" cy="2554030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E11A76BB-C094-CB9D-1EF0-05E5CDC50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34" y="4072694"/>
            <a:ext cx="5237666" cy="2785306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55A041CD-C1C5-ADFC-8B6B-FAB62D448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68" y="4062320"/>
            <a:ext cx="5610166" cy="279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9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C4DC10-6116-CB7A-F88E-D91E1C06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Mechanizmus prepínania stavov rozhodovacej mechaniky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F02DAEE-B712-F3B5-285D-F124464D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Rozdelenie tried a ich funkcie</a:t>
            </a:r>
          </a:p>
          <a:p>
            <a:pPr lvl="1"/>
            <a:r>
              <a:rPr lang="sk-SK" dirty="0" err="1"/>
              <a:t>StacionaryState</a:t>
            </a:r>
            <a:endParaRPr lang="sk-SK" dirty="0"/>
          </a:p>
          <a:p>
            <a:pPr lvl="1"/>
            <a:r>
              <a:rPr lang="sk-SK" dirty="0" err="1"/>
              <a:t>ChaseState</a:t>
            </a:r>
            <a:endParaRPr lang="sk-SK" dirty="0"/>
          </a:p>
          <a:p>
            <a:pPr lvl="1"/>
            <a:r>
              <a:rPr lang="sk-SK" dirty="0" err="1"/>
              <a:t>LostState</a:t>
            </a:r>
            <a:endParaRPr lang="sk-SK" dirty="0"/>
          </a:p>
          <a:p>
            <a:pPr lvl="1"/>
            <a:r>
              <a:rPr lang="sk-SK" dirty="0"/>
              <a:t>Trieda </a:t>
            </a:r>
            <a:r>
              <a:rPr lang="sk-SK" dirty="0" err="1"/>
              <a:t>Enemy</a:t>
            </a:r>
            <a:endParaRPr lang="sk-SK" dirty="0"/>
          </a:p>
          <a:p>
            <a:r>
              <a:rPr lang="sk-SK" dirty="0"/>
              <a:t>Možné vylepšenia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978A3A1-EACF-1E20-5A17-542C51AE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402" y="2598812"/>
            <a:ext cx="8011598" cy="42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4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AF62AB-4B19-66C1-022E-58AA8769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Systém na vykresľovanie grafických detailov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01021C1-016B-3844-91CE-186BA49E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Čo je to LOD</a:t>
            </a:r>
          </a:p>
          <a:p>
            <a:r>
              <a:rPr lang="sk-SK" dirty="0"/>
              <a:t>Ako </a:t>
            </a:r>
            <a:r>
              <a:rPr lang="sk-SK" dirty="0" err="1"/>
              <a:t>Unity</a:t>
            </a:r>
            <a:r>
              <a:rPr lang="sk-SK" dirty="0"/>
              <a:t> implementuje LOD?</a:t>
            </a:r>
          </a:p>
          <a:p>
            <a:r>
              <a:rPr lang="sk-SK" dirty="0"/>
              <a:t>Ako generovať LOD automaticky?</a:t>
            </a:r>
          </a:p>
        </p:txBody>
      </p:sp>
      <p:pic>
        <p:nvPicPr>
          <p:cNvPr id="3074" name="Picture 2" descr="LOD for baked lightmaps - Unity Manual">
            <a:extLst>
              <a:ext uri="{FF2B5EF4-FFF2-40B4-BE49-F238E27FC236}">
                <a16:creationId xmlns:a16="http://schemas.microsoft.com/office/drawing/2014/main" id="{ED8C656D-434B-3937-E246-1272E80C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4267200"/>
            <a:ext cx="97440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929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E6B829-0FC6-A47B-E5BF-6B015C93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Navrhnite systém renderovania objektov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A9BB2F0-CBCA-85CD-4266-7FFCB6D7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Čo je </a:t>
            </a:r>
            <a:r>
              <a:rPr lang="sk-SK" dirty="0" err="1"/>
              <a:t>Occlusion</a:t>
            </a:r>
            <a:r>
              <a:rPr lang="sk-SK" dirty="0"/>
              <a:t> </a:t>
            </a:r>
            <a:r>
              <a:rPr lang="sk-SK" dirty="0" err="1"/>
              <a:t>Culling</a:t>
            </a:r>
            <a:r>
              <a:rPr lang="sk-SK" dirty="0"/>
              <a:t>?</a:t>
            </a:r>
          </a:p>
          <a:p>
            <a:r>
              <a:rPr lang="sk-SK" dirty="0"/>
              <a:t>Ako funguje </a:t>
            </a:r>
            <a:r>
              <a:rPr lang="sk-SK" dirty="0" err="1"/>
              <a:t>Occlusion</a:t>
            </a:r>
            <a:r>
              <a:rPr lang="sk-SK" dirty="0"/>
              <a:t> </a:t>
            </a:r>
            <a:r>
              <a:rPr lang="sk-SK" dirty="0" err="1"/>
              <a:t>Culling</a:t>
            </a:r>
            <a:r>
              <a:rPr lang="sk-SK" dirty="0"/>
              <a:t>?</a:t>
            </a:r>
          </a:p>
          <a:p>
            <a:r>
              <a:rPr lang="sk-SK" dirty="0"/>
              <a:t>Bake proces</a:t>
            </a:r>
          </a:p>
          <a:p>
            <a:r>
              <a:rPr lang="sk-SK" dirty="0"/>
              <a:t>Optimalizácia </a:t>
            </a:r>
            <a:r>
              <a:rPr lang="sk-SK" dirty="0" err="1"/>
              <a:t>Occlusion</a:t>
            </a:r>
            <a:r>
              <a:rPr lang="sk-SK" dirty="0"/>
              <a:t> </a:t>
            </a:r>
            <a:r>
              <a:rPr lang="sk-SK" dirty="0" err="1"/>
              <a:t>Culling</a:t>
            </a:r>
            <a:endParaRPr lang="sk-SK" dirty="0"/>
          </a:p>
          <a:p>
            <a:r>
              <a:rPr lang="en-US" dirty="0" err="1"/>
              <a:t>Výhody</a:t>
            </a:r>
            <a:r>
              <a:rPr lang="en-US" dirty="0"/>
              <a:t> a </a:t>
            </a:r>
            <a:r>
              <a:rPr lang="en-US" dirty="0" err="1"/>
              <a:t>nevýhody</a:t>
            </a:r>
            <a:r>
              <a:rPr lang="en-US" dirty="0"/>
              <a:t> Occlusion Culling</a:t>
            </a:r>
            <a:endParaRPr lang="sk-SK" dirty="0"/>
          </a:p>
        </p:txBody>
      </p:sp>
      <p:pic>
        <p:nvPicPr>
          <p:cNvPr id="4098" name="Picture 2" descr="Loading Occlusion Culling additively in Unity 5.5 - Unity Engine - Unity  Discussions">
            <a:extLst>
              <a:ext uri="{FF2B5EF4-FFF2-40B4-BE49-F238E27FC236}">
                <a16:creationId xmlns:a16="http://schemas.microsoft.com/office/drawing/2014/main" id="{93D61C13-6377-2B70-2A14-3DE4BA55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200" y="1360868"/>
            <a:ext cx="4855800" cy="54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1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FEF207-7384-0DDD-DE64-3ECCAA3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Analýzu trhu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3E85404-7447-C788-147F-DC5EB6D9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312" cy="4351338"/>
          </a:xfrm>
        </p:spPr>
        <p:txBody>
          <a:bodyPr>
            <a:normAutofit fontScale="92500" lnSpcReduction="20000"/>
          </a:bodyPr>
          <a:lstStyle/>
          <a:p>
            <a:r>
              <a:rPr lang="sk-SK" dirty="0"/>
              <a:t>Definovanie žánru hry</a:t>
            </a:r>
          </a:p>
          <a:p>
            <a:r>
              <a:rPr lang="sk-SK" dirty="0"/>
              <a:t>Cieľová skupina</a:t>
            </a:r>
          </a:p>
          <a:p>
            <a:r>
              <a:rPr lang="sk-SK" dirty="0"/>
              <a:t>Trendy v hernom priemysle</a:t>
            </a:r>
          </a:p>
          <a:p>
            <a:r>
              <a:rPr lang="sk-SK" dirty="0"/>
              <a:t>Analýza konkurencie</a:t>
            </a:r>
          </a:p>
          <a:p>
            <a:r>
              <a:rPr lang="sk-SK" dirty="0"/>
              <a:t>Distribúcia a platformy</a:t>
            </a:r>
          </a:p>
          <a:p>
            <a:r>
              <a:rPr lang="sk-SK" dirty="0"/>
              <a:t>Predikcia vývoja trhu</a:t>
            </a:r>
          </a:p>
          <a:p>
            <a:r>
              <a:rPr lang="sk-SK" dirty="0"/>
              <a:t>SWOT analýza</a:t>
            </a:r>
          </a:p>
          <a:p>
            <a:r>
              <a:rPr lang="sk-SK" dirty="0"/>
              <a:t>Marketingová stratégia</a:t>
            </a:r>
          </a:p>
          <a:p>
            <a:r>
              <a:rPr lang="sk-SK" dirty="0"/>
              <a:t>Finančné aspekty</a:t>
            </a:r>
          </a:p>
          <a:p>
            <a:r>
              <a:rPr lang="sk-SK" dirty="0"/>
              <a:t>Riziká a výzvy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ED5D5803-9F16-2537-D84F-95A41127CD97}"/>
              </a:ext>
            </a:extLst>
          </p:cNvPr>
          <p:cNvSpPr txBox="1"/>
          <p:nvPr/>
        </p:nvSpPr>
        <p:spPr>
          <a:xfrm>
            <a:off x="6821424" y="1690688"/>
            <a:ext cx="4178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•Názov hry: "Project-N"</a:t>
            </a:r>
          </a:p>
          <a:p>
            <a:r>
              <a:rPr lang="sk-SK" dirty="0"/>
              <a:t>•Žáner: Akčná adventúra s prvkami hádaniek a </a:t>
            </a:r>
            <a:r>
              <a:rPr lang="sk-SK" dirty="0" err="1"/>
              <a:t>platformingu</a:t>
            </a:r>
            <a:endParaRPr lang="sk-SK" dirty="0"/>
          </a:p>
          <a:p>
            <a:r>
              <a:rPr lang="sk-SK" dirty="0"/>
              <a:t>•Cieľová platforma: PC</a:t>
            </a:r>
          </a:p>
          <a:p>
            <a:r>
              <a:rPr lang="sk-SK" dirty="0"/>
              <a:t>•Veková kategória:12+ (obsahuje mierne násilie a zložitejšie hádanky)</a:t>
            </a:r>
          </a:p>
          <a:p>
            <a:r>
              <a:rPr lang="sk-SK" dirty="0"/>
              <a:t>•Cieľová skupina: Hráči, ktorí majú radi príbehové hry, dynamický pohyb a kreatívne riešenie problémov.</a:t>
            </a:r>
          </a:p>
        </p:txBody>
      </p:sp>
      <p:cxnSp>
        <p:nvCxnSpPr>
          <p:cNvPr id="8" name="Rovná spojovacia šípka 7">
            <a:extLst>
              <a:ext uri="{FF2B5EF4-FFF2-40B4-BE49-F238E27FC236}">
                <a16:creationId xmlns:a16="http://schemas.microsoft.com/office/drawing/2014/main" id="{3FF2CA13-E656-2D51-7F98-0DAF8F4F34CA}"/>
              </a:ext>
            </a:extLst>
          </p:cNvPr>
          <p:cNvCxnSpPr>
            <a:endCxn id="6" idx="1"/>
          </p:cNvCxnSpPr>
          <p:nvPr/>
        </p:nvCxnSpPr>
        <p:spPr>
          <a:xfrm>
            <a:off x="4142232" y="2020824"/>
            <a:ext cx="2679192" cy="96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089C6E2C-75B2-4C71-2FAE-F239AF15F63E}"/>
              </a:ext>
            </a:extLst>
          </p:cNvPr>
          <p:cNvCxnSpPr>
            <a:endCxn id="6" idx="1"/>
          </p:cNvCxnSpPr>
          <p:nvPr/>
        </p:nvCxnSpPr>
        <p:spPr>
          <a:xfrm>
            <a:off x="3255264" y="2432304"/>
            <a:ext cx="3566160" cy="55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18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2D7196-0B63-92EC-AA08-68620578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Zhrnutie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8B43581-3C37-741B-4438-66602F189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Popíšte postup tvorby počítačovej hry</a:t>
            </a:r>
          </a:p>
          <a:p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Analyzujte a porovnajte vhodné technológie na tvorbu počítačových hier</a:t>
            </a:r>
          </a:p>
          <a:p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Navrhnite dizajn hry a technický návrh</a:t>
            </a:r>
          </a:p>
          <a:p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Vypracujte dokument - Art design</a:t>
            </a:r>
          </a:p>
          <a:p>
            <a:r>
              <a:rPr lang="pl-PL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Pripravte technólógie na projekt – Git a pluginy</a:t>
            </a:r>
          </a:p>
          <a:p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Naprogramujte </a:t>
            </a:r>
            <a:r>
              <a:rPr lang="sk-SK" sz="28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hernu</a:t>
            </a:r>
            <a:r>
              <a:rPr lang="sk-SK" sz="2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mechaniku</a:t>
            </a:r>
          </a:p>
          <a:p>
            <a:r>
              <a:rPr lang="sk-SK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Integrujte mechanizmus prepínania stavov rozhodovacej mechaniky hry</a:t>
            </a:r>
          </a:p>
          <a:p>
            <a:r>
              <a:rPr lang="sk-SK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Vytvorte systém na </a:t>
            </a:r>
            <a:r>
              <a:rPr lang="sk-SK" sz="2800" b="0" i="0" u="none" strike="noStrike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vykreslovanie</a:t>
            </a:r>
            <a:r>
              <a:rPr lang="sk-SK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grafických detailov</a:t>
            </a:r>
          </a:p>
          <a:p>
            <a:r>
              <a:rPr lang="sk-SK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Navrhnite systém </a:t>
            </a:r>
            <a:r>
              <a:rPr lang="sk-SK" sz="2800" b="0" i="0" u="none" strike="noStrike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rendrovania</a:t>
            </a:r>
            <a:r>
              <a:rPr lang="sk-SK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objektov </a:t>
            </a:r>
          </a:p>
          <a:p>
            <a:r>
              <a:rPr lang="sk-SK" sz="2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Pripravte analýzu trhu </a:t>
            </a:r>
          </a:p>
          <a:p>
            <a:endParaRPr lang="sk-SK" sz="2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endParaRPr lang="sk-SK" sz="2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endParaRPr lang="sk-SK" sz="28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pl-PL" sz="2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endParaRPr lang="sk-SK" sz="28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sk-SK" sz="28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sk-SK" sz="28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sk-SK" sz="800" b="0" i="0" u="none" strike="noStrike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  <a:p>
            <a:endParaRPr lang="sk-SK" sz="28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65782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1A1999-132E-66B6-44D2-E2D7FCE2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dirty="0"/>
              <a:t>Ďakujem za pozornosť</a:t>
            </a:r>
            <a:br>
              <a:rPr lang="sk-SK" dirty="0"/>
            </a:br>
            <a:r>
              <a:rPr lang="sk-SK" dirty="0"/>
              <a:t>Filip Marc Kareš</a:t>
            </a:r>
          </a:p>
        </p:txBody>
      </p:sp>
    </p:spTree>
    <p:extLst>
      <p:ext uri="{BB962C8B-B14F-4D97-AF65-F5344CB8AC3E}">
        <p14:creationId xmlns:p14="http://schemas.microsoft.com/office/powerpoint/2010/main" val="84607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BBFEA3-9BE2-C1ED-92BF-95ECB08B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Motivácia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5E85E06-95C3-84B4-2F08-123695BF0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Prektočenie</a:t>
            </a:r>
            <a:r>
              <a:rPr lang="sk-SK" dirty="0"/>
              <a:t> svojej komfortnej zóny</a:t>
            </a:r>
          </a:p>
          <a:p>
            <a:r>
              <a:rPr lang="sk-SK" dirty="0"/>
              <a:t>Venované veci</a:t>
            </a:r>
          </a:p>
          <a:p>
            <a:pPr lvl="1"/>
            <a:r>
              <a:rPr lang="sk-SK" dirty="0"/>
              <a:t>Vývoj </a:t>
            </a:r>
            <a:r>
              <a:rPr lang="sk-SK" dirty="0" err="1"/>
              <a:t>vlastého</a:t>
            </a:r>
            <a:r>
              <a:rPr lang="sk-SK" dirty="0"/>
              <a:t> pohybového systémy</a:t>
            </a:r>
          </a:p>
          <a:p>
            <a:pPr lvl="1"/>
            <a:r>
              <a:rPr lang="sk-SK" dirty="0"/>
              <a:t>Animovať pohyb postavy</a:t>
            </a:r>
          </a:p>
          <a:p>
            <a:pPr lvl="1"/>
            <a:r>
              <a:rPr lang="sk-SK" dirty="0"/>
              <a:t>Prepojenie postavy s kostrou (</a:t>
            </a:r>
            <a:r>
              <a:rPr lang="sk-SK" dirty="0" err="1"/>
              <a:t>rigging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Správne </a:t>
            </a:r>
            <a:r>
              <a:rPr lang="sk-SK" dirty="0" err="1"/>
              <a:t>implamentácie</a:t>
            </a:r>
            <a:endParaRPr lang="sk-SK" dirty="0"/>
          </a:p>
          <a:p>
            <a:r>
              <a:rPr lang="sk-SK" dirty="0"/>
              <a:t>Oboznámenie sa s programami na vytváranie hry</a:t>
            </a:r>
          </a:p>
        </p:txBody>
      </p:sp>
    </p:spTree>
    <p:extLst>
      <p:ext uri="{BB962C8B-B14F-4D97-AF65-F5344CB8AC3E}">
        <p14:creationId xmlns:p14="http://schemas.microsoft.com/office/powerpoint/2010/main" val="409358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B5878C-A0EE-DE15-483E-87B3F600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Postup tvorby počítačovej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A2462B9-8864-2CA4-E61D-A03FED5F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Komplexný proces, ktorý sa dá rozdeliť</a:t>
            </a:r>
          </a:p>
          <a:p>
            <a:r>
              <a:rPr lang="sk-SK" dirty="0"/>
              <a:t>Definovanie základný parametrov</a:t>
            </a:r>
          </a:p>
          <a:p>
            <a:pPr lvl="1"/>
            <a:r>
              <a:rPr lang="sk-SK" dirty="0"/>
              <a:t>Veková skupina(môže byť ľubovoľná, aj pre viaceré vek. skupiny)</a:t>
            </a:r>
          </a:p>
          <a:p>
            <a:pPr lvl="1"/>
            <a:r>
              <a:rPr lang="sk-SK" dirty="0"/>
              <a:t>Žáner hry</a:t>
            </a:r>
          </a:p>
          <a:p>
            <a:pPr lvl="1"/>
            <a:r>
              <a:rPr lang="sk-SK" dirty="0"/>
              <a:t>Herná estetika(vzhľad)</a:t>
            </a:r>
          </a:p>
          <a:p>
            <a:r>
              <a:rPr lang="sk-SK" dirty="0"/>
              <a:t>Vývojové metódy</a:t>
            </a:r>
          </a:p>
          <a:p>
            <a:pPr lvl="1"/>
            <a:r>
              <a:rPr lang="sk-SK" dirty="0" err="1"/>
              <a:t>Agile</a:t>
            </a:r>
            <a:endParaRPr lang="sk-SK" dirty="0"/>
          </a:p>
          <a:p>
            <a:pPr lvl="1"/>
            <a:r>
              <a:rPr lang="sk-SK" dirty="0" err="1"/>
              <a:t>Waterfall</a:t>
            </a:r>
            <a:endParaRPr lang="sk-SK" dirty="0"/>
          </a:p>
          <a:p>
            <a:r>
              <a:rPr lang="sk-SK" dirty="0"/>
              <a:t>Produkcia vývoj(implementácia herných mechaník, textúry, animácie,..)</a:t>
            </a:r>
          </a:p>
        </p:txBody>
      </p:sp>
    </p:spTree>
    <p:extLst>
      <p:ext uri="{BB962C8B-B14F-4D97-AF65-F5344CB8AC3E}">
        <p14:creationId xmlns:p14="http://schemas.microsoft.com/office/powerpoint/2010/main" val="89924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C85C33-CF8A-86D5-E9F5-B2A50B08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Analýza a porovnanie technológií na tvorbu počítačovej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DECF4D3-D339-1441-1EAA-2EF7CC3D6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Hlavné technológie na tvorbu hry(</a:t>
            </a:r>
            <a:r>
              <a:rPr lang="sk-SK" dirty="0" err="1"/>
              <a:t>Unity</a:t>
            </a:r>
            <a:r>
              <a:rPr lang="sk-SK" dirty="0"/>
              <a:t>, </a:t>
            </a:r>
            <a:r>
              <a:rPr lang="sk-SK" dirty="0" err="1"/>
              <a:t>Unreal</a:t>
            </a:r>
            <a:r>
              <a:rPr lang="sk-SK" dirty="0"/>
              <a:t> </a:t>
            </a:r>
            <a:r>
              <a:rPr lang="sk-SK" dirty="0" err="1"/>
              <a:t>Engin</a:t>
            </a:r>
            <a:r>
              <a:rPr lang="sk-SK" dirty="0"/>
              <a:t>, </a:t>
            </a:r>
            <a:r>
              <a:rPr lang="sk-SK" dirty="0" err="1"/>
              <a:t>Godot,CryEngin</a:t>
            </a:r>
            <a:r>
              <a:rPr lang="sk-SK" dirty="0"/>
              <a:t>)</a:t>
            </a:r>
          </a:p>
          <a:p>
            <a:r>
              <a:rPr lang="sk-SK" dirty="0" err="1"/>
              <a:t>Unity</a:t>
            </a:r>
            <a:r>
              <a:rPr lang="sk-SK" dirty="0"/>
              <a:t>(</a:t>
            </a:r>
            <a:r>
              <a:rPr lang="sk-SK" dirty="0" err="1"/>
              <a:t>Najpopulárnejší,Veľka</a:t>
            </a:r>
            <a:r>
              <a:rPr lang="sk-SK" dirty="0"/>
              <a:t> podpora </a:t>
            </a:r>
            <a:r>
              <a:rPr lang="sk-SK" dirty="0" err="1"/>
              <a:t>platform</a:t>
            </a:r>
            <a:r>
              <a:rPr lang="sk-SK" dirty="0"/>
              <a:t>)</a:t>
            </a:r>
          </a:p>
          <a:p>
            <a:r>
              <a:rPr lang="sk-SK" dirty="0"/>
              <a:t>Výhody(Veľká knižnica nástrojov a pluginov, Podpora skriptovania v jazykoch C# a JavaScript, Aktívna komunita a dostupnosť tutoriálov,...)</a:t>
            </a:r>
          </a:p>
          <a:p>
            <a:r>
              <a:rPr lang="sk-SK" dirty="0"/>
              <a:t>Nevýhody(Licenčné poplatky pri vyšších príjmoch z hry, Môže byť menej efektívne pri ťažkých 3D projektoch v porovnaní s inými </a:t>
            </a:r>
            <a:r>
              <a:rPr lang="sk-SK" dirty="0" err="1"/>
              <a:t>enginmi</a:t>
            </a:r>
            <a:r>
              <a:rPr lang="sk-SK" dirty="0"/>
              <a:t>,...)</a:t>
            </a:r>
          </a:p>
        </p:txBody>
      </p:sp>
      <p:graphicFrame>
        <p:nvGraphicFramePr>
          <p:cNvPr id="5" name="Tabuľka 4">
            <a:extLst>
              <a:ext uri="{FF2B5EF4-FFF2-40B4-BE49-F238E27FC236}">
                <a16:creationId xmlns:a16="http://schemas.microsoft.com/office/drawing/2014/main" id="{5EB6B192-073E-DAE0-FFF3-A9085D03A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063849"/>
              </p:ext>
            </p:extLst>
          </p:nvPr>
        </p:nvGraphicFramePr>
        <p:xfrm>
          <a:off x="568960" y="1690688"/>
          <a:ext cx="11345672" cy="476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418">
                  <a:extLst>
                    <a:ext uri="{9D8B030D-6E8A-4147-A177-3AD203B41FA5}">
                      <a16:colId xmlns:a16="http://schemas.microsoft.com/office/drawing/2014/main" val="3141498136"/>
                    </a:ext>
                  </a:extLst>
                </a:gridCol>
                <a:gridCol w="2836418">
                  <a:extLst>
                    <a:ext uri="{9D8B030D-6E8A-4147-A177-3AD203B41FA5}">
                      <a16:colId xmlns:a16="http://schemas.microsoft.com/office/drawing/2014/main" val="3318861607"/>
                    </a:ext>
                  </a:extLst>
                </a:gridCol>
                <a:gridCol w="2836418">
                  <a:extLst>
                    <a:ext uri="{9D8B030D-6E8A-4147-A177-3AD203B41FA5}">
                      <a16:colId xmlns:a16="http://schemas.microsoft.com/office/drawing/2014/main" val="3769779720"/>
                    </a:ext>
                  </a:extLst>
                </a:gridCol>
                <a:gridCol w="2836418">
                  <a:extLst>
                    <a:ext uri="{9D8B030D-6E8A-4147-A177-3AD203B41FA5}">
                      <a16:colId xmlns:a16="http://schemas.microsoft.com/office/drawing/2014/main" val="3610727183"/>
                    </a:ext>
                  </a:extLst>
                </a:gridCol>
              </a:tblGrid>
              <a:tr h="428601">
                <a:tc>
                  <a:txBody>
                    <a:bodyPr/>
                    <a:lstStyle/>
                    <a:p>
                      <a:r>
                        <a:rPr lang="sk-SK" dirty="0"/>
                        <a:t>Game </a:t>
                      </a:r>
                      <a:r>
                        <a:rPr lang="sk-SK" dirty="0" err="1"/>
                        <a:t>Engine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 čom je dobré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Výhody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Nevýhody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729263"/>
                  </a:ext>
                </a:extLst>
              </a:tr>
              <a:tr h="820335">
                <a:tc>
                  <a:txBody>
                    <a:bodyPr/>
                    <a:lstStyle/>
                    <a:p>
                      <a:r>
                        <a:rPr lang="sk-SK" dirty="0" err="1"/>
                        <a:t>Unity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 err="1"/>
                        <a:t>Veľka</a:t>
                      </a:r>
                      <a:r>
                        <a:rPr lang="sk-SK" dirty="0"/>
                        <a:t> podpora </a:t>
                      </a:r>
                      <a:r>
                        <a:rPr lang="sk-SK" dirty="0" err="1"/>
                        <a:t>platform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Veľká knižnica nástrojov a pluginov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 err="1"/>
                        <a:t>Prolémy</a:t>
                      </a:r>
                      <a:r>
                        <a:rPr lang="sk-SK" dirty="0"/>
                        <a:t> pri 3D projektoch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61728"/>
                  </a:ext>
                </a:extLst>
              </a:tr>
              <a:tr h="1523480">
                <a:tc>
                  <a:txBody>
                    <a:bodyPr/>
                    <a:lstStyle/>
                    <a:p>
                      <a:r>
                        <a:rPr lang="sk-SK" dirty="0" err="1"/>
                        <a:t>Unreal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Engine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realistická grafika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 err="1"/>
                        <a:t>Lumen</a:t>
                      </a:r>
                      <a:r>
                        <a:rPr lang="sk-SK" dirty="0"/>
                        <a:t> a </a:t>
                      </a:r>
                      <a:r>
                        <a:rPr lang="sk-SK" dirty="0" err="1"/>
                        <a:t>Nanite</a:t>
                      </a:r>
                      <a:r>
                        <a:rPr lang="sk-SK" dirty="0"/>
                        <a:t>, Prístupný </a:t>
                      </a:r>
                      <a:r>
                        <a:rPr lang="sk-SK" dirty="0" err="1"/>
                        <a:t>zdorojví</a:t>
                      </a:r>
                      <a:r>
                        <a:rPr lang="sk-SK" dirty="0"/>
                        <a:t> </a:t>
                      </a:r>
                      <a:r>
                        <a:rPr lang="sk-SK" dirty="0" err="1"/>
                        <a:t>kod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Vyššia náročnosť na hardvér, Prudko stúpajúca krivka učenia pre začiatočníkov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529705"/>
                  </a:ext>
                </a:extLst>
              </a:tr>
              <a:tr h="820335">
                <a:tc>
                  <a:txBody>
                    <a:bodyPr/>
                    <a:lstStyle/>
                    <a:p>
                      <a:r>
                        <a:rPr lang="sk-SK" dirty="0" err="1"/>
                        <a:t>Godot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 err="1"/>
                        <a:t>open-source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Bezplatný a </a:t>
                      </a:r>
                      <a:r>
                        <a:rPr lang="sk-SK" dirty="0" err="1"/>
                        <a:t>open-source</a:t>
                      </a:r>
                      <a:r>
                        <a:rPr lang="sk-SK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Obmedzené možnosti pri ťažkých 3D projektoch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85676"/>
                  </a:ext>
                </a:extLst>
              </a:tr>
              <a:tr h="1171907">
                <a:tc>
                  <a:txBody>
                    <a:bodyPr/>
                    <a:lstStyle/>
                    <a:p>
                      <a:r>
                        <a:rPr lang="sk-SK" dirty="0" err="1"/>
                        <a:t>CryEngine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realistické </a:t>
                      </a:r>
                      <a:r>
                        <a:rPr lang="sk-SK" dirty="0" err="1"/>
                        <a:t>vykreslovanie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Výborný fyzikálny </a:t>
                      </a:r>
                      <a:r>
                        <a:rPr lang="sk-SK" dirty="0" err="1"/>
                        <a:t>engine</a:t>
                      </a:r>
                      <a:r>
                        <a:rPr lang="sk-SK" dirty="0"/>
                        <a:t>, Nástroje na tvorbu otvorených svetov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Licenčné poplatky,</a:t>
                      </a:r>
                      <a:r>
                        <a:rPr lang="pl-PL" dirty="0"/>
                        <a:t> Nižšia podpora komunity a menej dokumentácie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03553"/>
                  </a:ext>
                </a:extLst>
              </a:tr>
            </a:tbl>
          </a:graphicData>
        </a:graphic>
      </p:graphicFrame>
      <p:pic>
        <p:nvPicPr>
          <p:cNvPr id="1042" name="Picture 18" descr="Unity logo and symbol, meaning, history, PNG">
            <a:extLst>
              <a:ext uri="{FF2B5EF4-FFF2-40B4-BE49-F238E27FC236}">
                <a16:creationId xmlns:a16="http://schemas.microsoft.com/office/drawing/2014/main" id="{BD81A1CD-7221-BB21-E686-169E178B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12" y="1955864"/>
            <a:ext cx="2036064" cy="11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1425334231-unreal-engine-logo - Immersive Design Studios">
            <a:extLst>
              <a:ext uri="{FF2B5EF4-FFF2-40B4-BE49-F238E27FC236}">
                <a16:creationId xmlns:a16="http://schemas.microsoft.com/office/drawing/2014/main" id="{4B2842EC-753C-D5BD-B208-5525CB0FB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" y="3351578"/>
            <a:ext cx="2725454" cy="96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ress Kit – Godot Engine">
            <a:extLst>
              <a:ext uri="{FF2B5EF4-FFF2-40B4-BE49-F238E27FC236}">
                <a16:creationId xmlns:a16="http://schemas.microsoft.com/office/drawing/2014/main" id="{F1276410-B6E3-0499-6CF3-1624E5CA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26" y="4426713"/>
            <a:ext cx="791714" cy="90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ryEngine - Wikipedia">
            <a:extLst>
              <a:ext uri="{FF2B5EF4-FFF2-40B4-BE49-F238E27FC236}">
                <a16:creationId xmlns:a16="http://schemas.microsoft.com/office/drawing/2014/main" id="{32871694-F327-376A-560C-4A2229B1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72" y="5452915"/>
            <a:ext cx="1815304" cy="8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BACA36-8ED3-9741-4E3C-C1ED6D0E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E05148-804F-CEBE-3B8C-5C9851FC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Analýza a porovnanie technológií na tvorbu počítačovej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434AA7-BC3B-9783-05C8-86A6E28FA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Hlavné technológie na tvorbu hry(</a:t>
            </a:r>
            <a:r>
              <a:rPr lang="sk-SK" dirty="0" err="1"/>
              <a:t>Unity</a:t>
            </a:r>
            <a:r>
              <a:rPr lang="sk-SK" dirty="0"/>
              <a:t>, </a:t>
            </a:r>
            <a:r>
              <a:rPr lang="sk-SK" dirty="0" err="1"/>
              <a:t>Unreal</a:t>
            </a:r>
            <a:r>
              <a:rPr lang="sk-SK" dirty="0"/>
              <a:t> </a:t>
            </a:r>
            <a:r>
              <a:rPr lang="sk-SK" dirty="0" err="1"/>
              <a:t>Engin</a:t>
            </a:r>
            <a:r>
              <a:rPr lang="sk-SK" dirty="0"/>
              <a:t>, </a:t>
            </a:r>
            <a:r>
              <a:rPr lang="sk-SK" dirty="0" err="1"/>
              <a:t>Godot,CryEngin</a:t>
            </a:r>
            <a:r>
              <a:rPr lang="sk-SK" dirty="0"/>
              <a:t>)</a:t>
            </a:r>
          </a:p>
          <a:p>
            <a:r>
              <a:rPr lang="sk-SK" dirty="0" err="1"/>
              <a:t>Unity</a:t>
            </a:r>
            <a:r>
              <a:rPr lang="sk-SK" dirty="0"/>
              <a:t>(</a:t>
            </a:r>
            <a:r>
              <a:rPr lang="sk-SK" dirty="0" err="1"/>
              <a:t>Najpopulárnejší,Veľka</a:t>
            </a:r>
            <a:r>
              <a:rPr lang="sk-SK" dirty="0"/>
              <a:t> podpora </a:t>
            </a:r>
            <a:r>
              <a:rPr lang="sk-SK" dirty="0" err="1"/>
              <a:t>platform</a:t>
            </a:r>
            <a:r>
              <a:rPr lang="sk-SK" dirty="0"/>
              <a:t>)</a:t>
            </a:r>
          </a:p>
          <a:p>
            <a:r>
              <a:rPr lang="sk-SK" dirty="0"/>
              <a:t>Výhody(Veľká knižnica nástrojov a pluginov, Podpora skriptovania v jazykoch C# a JavaScript, Aktívna komunita a dostupnosť tutoriálov,...)</a:t>
            </a:r>
          </a:p>
          <a:p>
            <a:r>
              <a:rPr lang="sk-SK" dirty="0"/>
              <a:t>Nevýhody(Licenčné poplatky pri vyšších príjmoch z hry, Môže byť menej efektívne pri ťažkých 3D projektoch v porovnaní s inými </a:t>
            </a:r>
            <a:r>
              <a:rPr lang="sk-SK" dirty="0" err="1"/>
              <a:t>enginmi</a:t>
            </a:r>
            <a:r>
              <a:rPr lang="sk-SK" dirty="0"/>
              <a:t>,...)</a:t>
            </a:r>
          </a:p>
        </p:txBody>
      </p:sp>
    </p:spTree>
    <p:extLst>
      <p:ext uri="{BB962C8B-B14F-4D97-AF65-F5344CB8AC3E}">
        <p14:creationId xmlns:p14="http://schemas.microsoft.com/office/powerpoint/2010/main" val="199979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FBB80F-7BB6-5C0F-DCC3-B845F0E1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Analýza a porovnanie technológií na tvorbu počítačovej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84522BA-0FD9-CA9C-03C4-5259C8545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Unreal</a:t>
            </a:r>
            <a:r>
              <a:rPr lang="sk-SK" dirty="0"/>
              <a:t> </a:t>
            </a:r>
            <a:r>
              <a:rPr lang="sk-SK" dirty="0" err="1"/>
              <a:t>Engine</a:t>
            </a:r>
            <a:r>
              <a:rPr lang="sk-SK" dirty="0"/>
              <a:t>(realistická grafika)</a:t>
            </a:r>
          </a:p>
          <a:p>
            <a:r>
              <a:rPr lang="sk-SK" dirty="0"/>
              <a:t>Výhody(</a:t>
            </a:r>
            <a:r>
              <a:rPr lang="sk-SK" dirty="0" err="1"/>
              <a:t>Lumen</a:t>
            </a:r>
            <a:r>
              <a:rPr lang="sk-SK" dirty="0"/>
              <a:t> a </a:t>
            </a:r>
            <a:r>
              <a:rPr lang="sk-SK" dirty="0" err="1"/>
              <a:t>Nanite</a:t>
            </a:r>
            <a:r>
              <a:rPr lang="sk-SK" dirty="0"/>
              <a:t>, Prístup k zdrojovému kódu,...)</a:t>
            </a:r>
          </a:p>
          <a:p>
            <a:r>
              <a:rPr lang="sk-SK" dirty="0"/>
              <a:t>Nevýhody(Vyššia náročnosť na hardvér, Prudko stúpajúca krivka učenia pre začiatočníkov)</a:t>
            </a:r>
          </a:p>
          <a:p>
            <a:r>
              <a:rPr lang="sk-SK" dirty="0" err="1"/>
              <a:t>Godot</a:t>
            </a:r>
            <a:r>
              <a:rPr lang="sk-SK" dirty="0"/>
              <a:t>(</a:t>
            </a:r>
            <a:r>
              <a:rPr lang="sk-SK" dirty="0" err="1"/>
              <a:t>open-source</a:t>
            </a:r>
            <a:r>
              <a:rPr lang="sk-SK" dirty="0"/>
              <a:t>)</a:t>
            </a:r>
          </a:p>
          <a:p>
            <a:r>
              <a:rPr lang="sk-SK" dirty="0"/>
              <a:t>Výhody(Bezplatný a </a:t>
            </a:r>
            <a:r>
              <a:rPr lang="sk-SK" dirty="0" err="1"/>
              <a:t>open-source</a:t>
            </a:r>
            <a:r>
              <a:rPr lang="sk-SK" dirty="0"/>
              <a:t> model,</a:t>
            </a:r>
            <a:r>
              <a:rPr lang="pt-BR" dirty="0"/>
              <a:t> Flexibilné nástroje na tvorbu 2D hier</a:t>
            </a:r>
            <a:r>
              <a:rPr lang="sk-SK" dirty="0"/>
              <a:t>,...)</a:t>
            </a:r>
          </a:p>
          <a:p>
            <a:r>
              <a:rPr lang="sk-SK" dirty="0"/>
              <a:t>Nevýhody(Obmedzené možnosti pri ťažkých 3D projektoch, Menšia komunita a menej dostupných zdrojov v porovnaní s </a:t>
            </a:r>
            <a:r>
              <a:rPr lang="sk-SK" dirty="0" err="1"/>
              <a:t>Unity</a:t>
            </a:r>
            <a:r>
              <a:rPr lang="sk-SK" dirty="0"/>
              <a:t> alebo </a:t>
            </a:r>
            <a:r>
              <a:rPr lang="sk-SK" dirty="0" err="1"/>
              <a:t>Unreal</a:t>
            </a:r>
            <a:r>
              <a:rPr lang="sk-SK" dirty="0"/>
              <a:t> </a:t>
            </a:r>
            <a:r>
              <a:rPr lang="sk-SK" dirty="0" err="1"/>
              <a:t>Engine</a:t>
            </a:r>
            <a:r>
              <a:rPr lang="sk-SK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88753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BD4074-2787-BF13-ACCD-6BD5715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Analýza a porovnanie technológií na tvorbu počítačovej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EB9CFAA-DF07-42C0-34A8-607BEB25E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CryEngine</a:t>
            </a:r>
            <a:r>
              <a:rPr lang="sk-SK" dirty="0"/>
              <a:t>(realistické </a:t>
            </a:r>
            <a:r>
              <a:rPr lang="sk-SK" dirty="0" err="1"/>
              <a:t>vykreslovanie</a:t>
            </a:r>
            <a:r>
              <a:rPr lang="sk-SK" dirty="0"/>
              <a:t>)</a:t>
            </a:r>
          </a:p>
          <a:p>
            <a:r>
              <a:rPr lang="sk-SK" dirty="0"/>
              <a:t>Výhody(Výborný fyzikálny </a:t>
            </a:r>
            <a:r>
              <a:rPr lang="sk-SK" dirty="0" err="1"/>
              <a:t>engine</a:t>
            </a:r>
            <a:r>
              <a:rPr lang="sk-SK" dirty="0"/>
              <a:t>, Nástroje na tvorbu otvorených svetov, Pokročilé vykresľovanie a </a:t>
            </a:r>
            <a:r>
              <a:rPr lang="sk-SK" dirty="0" err="1"/>
              <a:t>fotorealistická</a:t>
            </a:r>
            <a:r>
              <a:rPr lang="sk-SK" dirty="0"/>
              <a:t> grafika)</a:t>
            </a:r>
          </a:p>
          <a:p>
            <a:r>
              <a:rPr lang="sk-SK" dirty="0"/>
              <a:t>Nevýhody(Licenčné poplatky, </a:t>
            </a:r>
            <a:r>
              <a:rPr lang="pl-PL" dirty="0"/>
              <a:t>Nižšia podpora komunity a menej dokumentácie, Komplexný a náročný na učenie</a:t>
            </a:r>
            <a:r>
              <a:rPr lang="sk-S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084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224407-A23F-C914-0CFD-517D8B5B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Návrh dizajnu hry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69BE4A6-831A-06C4-1CB5-72C0D442A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Základné informácie(</a:t>
            </a:r>
            <a:r>
              <a:rPr lang="sk-SK" dirty="0" err="1"/>
              <a:t>Názov,Žáner,Platforma,Veková</a:t>
            </a:r>
            <a:r>
              <a:rPr lang="sk-SK" dirty="0"/>
              <a:t> </a:t>
            </a:r>
            <a:r>
              <a:rPr lang="sk-SK" dirty="0" err="1"/>
              <a:t>kategória,O</a:t>
            </a:r>
            <a:r>
              <a:rPr lang="sk-SK" dirty="0"/>
              <a:t> čom je, Cieľová skupina)</a:t>
            </a:r>
          </a:p>
          <a:p>
            <a:r>
              <a:rPr lang="sk-SK" dirty="0"/>
              <a:t>Herné mechaniky</a:t>
            </a:r>
          </a:p>
          <a:p>
            <a:pPr lvl="1"/>
            <a:r>
              <a:rPr lang="sk-SK" dirty="0"/>
              <a:t>Manipulácia s </a:t>
            </a:r>
            <a:r>
              <a:rPr lang="sk-SK" dirty="0" err="1"/>
              <a:t>objektamy</a:t>
            </a:r>
            <a:endParaRPr lang="sk-SK" dirty="0"/>
          </a:p>
          <a:p>
            <a:pPr lvl="1"/>
            <a:r>
              <a:rPr lang="sk-SK" dirty="0"/>
              <a:t>Pohybové mechaniky</a:t>
            </a:r>
          </a:p>
          <a:p>
            <a:pPr lvl="1"/>
            <a:r>
              <a:rPr lang="sk-SK" dirty="0"/>
              <a:t>Zberateľské predmety</a:t>
            </a:r>
          </a:p>
          <a:p>
            <a:r>
              <a:rPr lang="sk-SK" dirty="0"/>
              <a:t>Herný svet a vizuálny štýl</a:t>
            </a:r>
          </a:p>
        </p:txBody>
      </p:sp>
    </p:spTree>
    <p:extLst>
      <p:ext uri="{BB962C8B-B14F-4D97-AF65-F5344CB8AC3E}">
        <p14:creationId xmlns:p14="http://schemas.microsoft.com/office/powerpoint/2010/main" val="208867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D2DD4A-21F1-16EC-7184-69AA92C7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Technický návrh (</a:t>
            </a:r>
            <a:r>
              <a:rPr lang="sk-SK" dirty="0" err="1"/>
              <a:t>Technical</a:t>
            </a:r>
            <a:r>
              <a:rPr lang="sk-SK" dirty="0"/>
              <a:t> Design </a:t>
            </a:r>
            <a:r>
              <a:rPr lang="sk-SK" dirty="0" err="1"/>
              <a:t>Document</a:t>
            </a:r>
            <a:r>
              <a:rPr lang="sk-SK" dirty="0"/>
              <a:t> - TTD)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3BDA260-3467-C9FD-8050-4BD20D68B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752" cy="4351338"/>
          </a:xfrm>
        </p:spPr>
        <p:txBody>
          <a:bodyPr/>
          <a:lstStyle/>
          <a:p>
            <a:r>
              <a:rPr lang="sk-SK" dirty="0"/>
              <a:t>Čo popisuje?</a:t>
            </a:r>
          </a:p>
          <a:p>
            <a:pPr lvl="1"/>
            <a:r>
              <a:rPr lang="sk-SK" dirty="0" err="1"/>
              <a:t>Engine</a:t>
            </a:r>
            <a:endParaRPr lang="sk-SK" dirty="0"/>
          </a:p>
          <a:p>
            <a:pPr lvl="1"/>
            <a:r>
              <a:rPr lang="sk-SK" dirty="0"/>
              <a:t>Programovací jazyk</a:t>
            </a:r>
          </a:p>
          <a:p>
            <a:pPr lvl="1"/>
            <a:r>
              <a:rPr lang="sk-SK" dirty="0" err="1"/>
              <a:t>Verzovaciu</a:t>
            </a:r>
            <a:r>
              <a:rPr lang="sk-SK" dirty="0"/>
              <a:t> kontrolu</a:t>
            </a:r>
          </a:p>
          <a:p>
            <a:pPr lvl="1"/>
            <a:r>
              <a:rPr lang="sk-SK" dirty="0"/>
              <a:t>Grafický nástroj</a:t>
            </a:r>
          </a:p>
          <a:p>
            <a:pPr lvl="1"/>
            <a:r>
              <a:rPr lang="sk-SK" dirty="0"/>
              <a:t>Architektúru hry</a:t>
            </a:r>
          </a:p>
          <a:p>
            <a:r>
              <a:rPr lang="sk-SK" dirty="0"/>
              <a:t>Rozdelenie na </a:t>
            </a:r>
            <a:r>
              <a:rPr lang="sk-SK" dirty="0" err="1"/>
              <a:t>hlavneé</a:t>
            </a:r>
            <a:r>
              <a:rPr lang="sk-SK" dirty="0"/>
              <a:t> moduly</a:t>
            </a:r>
          </a:p>
          <a:p>
            <a:pPr lvl="1"/>
            <a:r>
              <a:rPr lang="sk-SK" dirty="0"/>
              <a:t>Pohybový systém</a:t>
            </a:r>
          </a:p>
          <a:p>
            <a:pPr lvl="1"/>
            <a:r>
              <a:rPr lang="sk-SK" dirty="0"/>
              <a:t>Systém manipulácie s objektmi</a:t>
            </a:r>
          </a:p>
          <a:p>
            <a:pPr lvl="1"/>
            <a:r>
              <a:rPr lang="sk-SK" dirty="0"/>
              <a:t>D. Umelá inteligencia nepriateľov (AI)</a:t>
            </a:r>
          </a:p>
        </p:txBody>
      </p:sp>
      <p:sp>
        <p:nvSpPr>
          <p:cNvPr id="4" name="Zástupný objekt pre obsah 2">
            <a:extLst>
              <a:ext uri="{FF2B5EF4-FFF2-40B4-BE49-F238E27FC236}">
                <a16:creationId xmlns:a16="http://schemas.microsoft.com/office/drawing/2014/main" id="{D2042348-CFFC-6876-F017-957B788A9CB5}"/>
              </a:ext>
            </a:extLst>
          </p:cNvPr>
          <p:cNvSpPr txBox="1">
            <a:spLocks/>
          </p:cNvSpPr>
          <p:nvPr/>
        </p:nvSpPr>
        <p:spPr>
          <a:xfrm>
            <a:off x="6096000" y="1831594"/>
            <a:ext cx="5635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Optimalizácia a výkon</a:t>
            </a:r>
          </a:p>
          <a:p>
            <a:pPr lvl="1"/>
            <a:r>
              <a:rPr lang="sk-SK" dirty="0"/>
              <a:t>Level of Detail (LOD)</a:t>
            </a:r>
          </a:p>
          <a:p>
            <a:pPr lvl="1"/>
            <a:r>
              <a:rPr lang="sk-SK" dirty="0"/>
              <a:t>Profily osvetlenia</a:t>
            </a:r>
          </a:p>
          <a:p>
            <a:pPr lvl="1"/>
            <a:r>
              <a:rPr lang="sk-SK" dirty="0" err="1"/>
              <a:t>Finnate</a:t>
            </a:r>
            <a:r>
              <a:rPr lang="sk-SK" dirty="0"/>
              <a:t> state </a:t>
            </a:r>
            <a:r>
              <a:rPr lang="sk-SK" dirty="0" err="1"/>
              <a:t>machine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4540962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848</Words>
  <Application>Microsoft Office PowerPoint</Application>
  <PresentationFormat>Širokouhlá</PresentationFormat>
  <Paragraphs>164</Paragraphs>
  <Slides>18</Slides>
  <Notes>0</Notes>
  <HiddenSlides>3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18</vt:i4>
      </vt:variant>
    </vt:vector>
  </HeadingPairs>
  <TitlesOfParts>
    <vt:vector size="24" baseType="lpstr">
      <vt:lpstr>Aptos Narrow</vt:lpstr>
      <vt:lpstr>Arial</vt:lpstr>
      <vt:lpstr>Calibri</vt:lpstr>
      <vt:lpstr>Calibri Light</vt:lpstr>
      <vt:lpstr>Times New Roman</vt:lpstr>
      <vt:lpstr>Motív Office</vt:lpstr>
      <vt:lpstr>Projeckt-N</vt:lpstr>
      <vt:lpstr>Motivácia</vt:lpstr>
      <vt:lpstr>Postup tvorby počítačovej hry</vt:lpstr>
      <vt:lpstr>Analýza a porovnanie technológií na tvorbu počítačovej hry</vt:lpstr>
      <vt:lpstr>Analýza a porovnanie technológií na tvorbu počítačovej hry</vt:lpstr>
      <vt:lpstr>Analýza a porovnanie technológií na tvorbu počítačovej hry</vt:lpstr>
      <vt:lpstr>Analýza a porovnanie technológií na tvorbu počítačovej hry</vt:lpstr>
      <vt:lpstr>Návrh dizajnu hry</vt:lpstr>
      <vt:lpstr>Technický návrh (Technical Design Document - TTD)</vt:lpstr>
      <vt:lpstr>Art Design Document (ADD)</vt:lpstr>
      <vt:lpstr>Technólógie na vývoj hry</vt:lpstr>
      <vt:lpstr>Herné mechaniky</vt:lpstr>
      <vt:lpstr>Mechanizmus prepínania stavov rozhodovacej mechaniky hry</vt:lpstr>
      <vt:lpstr>Systém na vykresľovanie grafických detailov</vt:lpstr>
      <vt:lpstr>Navrhnite systém renderovania objektov</vt:lpstr>
      <vt:lpstr>Analýzu trhu</vt:lpstr>
      <vt:lpstr>Zhrnutie</vt:lpstr>
      <vt:lpstr>Ďakujem za pozornosť Filip Marc Kareš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 Marc Kareš</dc:creator>
  <cp:lastModifiedBy>Filip Marc Kareš</cp:lastModifiedBy>
  <cp:revision>6</cp:revision>
  <dcterms:created xsi:type="dcterms:W3CDTF">2025-04-12T10:29:59Z</dcterms:created>
  <dcterms:modified xsi:type="dcterms:W3CDTF">2025-05-12T07:14:03Z</dcterms:modified>
</cp:coreProperties>
</file>